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3"/>
    <p:sldId id="257" r:id="rId4"/>
    <p:sldId id="273" r:id="rId5"/>
    <p:sldId id="275" r:id="rId7"/>
    <p:sldId id="276" r:id="rId8"/>
    <p:sldId id="277" r:id="rId9"/>
    <p:sldId id="278" r:id="rId10"/>
    <p:sldId id="279" r:id="rId11"/>
    <p:sldId id="264" r:id="rId12"/>
    <p:sldId id="280" r:id="rId13"/>
    <p:sldId id="281" r:id="rId14"/>
    <p:sldId id="282" r:id="rId15"/>
    <p:sldId id="283" r:id="rId16"/>
    <p:sldId id="284" r:id="rId17"/>
    <p:sldId id="285" r:id="rId18"/>
    <p:sldId id="286" r:id="rId19"/>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37" autoAdjust="0"/>
    <p:restoredTop sz="94660"/>
  </p:normalViewPr>
  <p:slideViewPr>
    <p:cSldViewPr snapToGrid="0">
      <p:cViewPr varScale="1">
        <p:scale>
          <a:sx n="100" d="100"/>
          <a:sy n="100" d="100"/>
        </p:scale>
        <p:origin x="176" y="7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jpeg>
</file>

<file path=ppt/media/image23.jpeg>
</file>

<file path=ppt/media/image24.jpe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460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99D64CC4-03C5-B747-966A-328ADAAA9BCF}"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panose="020F0302020204030204"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panose="020F0302020204030204" charset="0"/>
              </a:rPr>
            </a:fld>
            <a:endParaRPr lang="en-US" altLang="zh-CN" sz="1200">
              <a:latin typeface="Calibri Light" panose="020F030202020403020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22680"/>
            <a:ext cx="105156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838200" y="3602355"/>
            <a:ext cx="10515600" cy="1655445"/>
          </a:xfrm>
        </p:spPr>
        <p:txBody>
          <a:bodyPr/>
          <a:lstStyle>
            <a:lvl1pPr marL="0" indent="0" algn="ct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27025"/>
            <a:ext cx="10515600" cy="585025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General Slide">
    <p:spTree>
      <p:nvGrpSpPr>
        <p:cNvPr id="1" name=""/>
        <p:cNvGrpSpPr/>
        <p:nvPr/>
      </p:nvGrpSpPr>
      <p:grpSpPr>
        <a:xfrm>
          <a:off x="0" y="0"/>
          <a:ext cx="0" cy="0"/>
          <a:chOff x="0" y="0"/>
          <a:chExt cx="0" cy="0"/>
        </a:xfrm>
      </p:grpSpPr>
      <p:sp>
        <p:nvSpPr>
          <p:cNvPr id="8" name="Picture Placeholder 7"/>
          <p:cNvSpPr>
            <a:spLocks noGrp="1"/>
          </p:cNvSpPr>
          <p:nvPr>
            <p:ph type="pic" sz="quarter" idx="42"/>
          </p:nvPr>
        </p:nvSpPr>
        <p:spPr>
          <a:xfrm>
            <a:off x="1759875"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
        <p:nvSpPr>
          <p:cNvPr id="10" name="Picture Placeholder 7"/>
          <p:cNvSpPr>
            <a:spLocks noGrp="1"/>
          </p:cNvSpPr>
          <p:nvPr>
            <p:ph type="pic" sz="quarter" idx="41"/>
          </p:nvPr>
        </p:nvSpPr>
        <p:spPr>
          <a:xfrm>
            <a:off x="8412816"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
        <p:nvSpPr>
          <p:cNvPr id="11" name="Picture Placeholder 7"/>
          <p:cNvSpPr>
            <a:spLocks noGrp="1"/>
          </p:cNvSpPr>
          <p:nvPr>
            <p:ph type="pic" sz="quarter" idx="43"/>
          </p:nvPr>
        </p:nvSpPr>
        <p:spPr>
          <a:xfrm>
            <a:off x="5150314"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ablet_ipad">
    <p:spTree>
      <p:nvGrpSpPr>
        <p:cNvPr id="1" name=""/>
        <p:cNvGrpSpPr/>
        <p:nvPr/>
      </p:nvGrpSpPr>
      <p:grpSpPr>
        <a:xfrm>
          <a:off x="0" y="0"/>
          <a:ext cx="0" cy="0"/>
          <a:chOff x="0" y="0"/>
          <a:chExt cx="0" cy="0"/>
        </a:xfrm>
      </p:grpSpPr>
      <p:sp>
        <p:nvSpPr>
          <p:cNvPr id="17" name="Picture Placeholder 13"/>
          <p:cNvSpPr>
            <a:spLocks noGrp="1"/>
          </p:cNvSpPr>
          <p:nvPr>
            <p:ph type="pic" sz="quarter" idx="13"/>
          </p:nvPr>
        </p:nvSpPr>
        <p:spPr>
          <a:xfrm>
            <a:off x="7209402" y="1480827"/>
            <a:ext cx="3169191" cy="3976373"/>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3" name="内容占位符 2"/>
          <p:cNvSpPr>
            <a:spLocks noGrp="1"/>
          </p:cNvSpPr>
          <p:nvPr>
            <p:ph idx="1"/>
          </p:nvPr>
        </p:nvSpPr>
        <p:spPr>
          <a:xfrm>
            <a:off x="838200" y="1702435"/>
            <a:ext cx="10515600" cy="447484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959100"/>
            <a:ext cx="10515600" cy="2781300"/>
          </a:xfrm>
        </p:spPr>
        <p:txBody>
          <a:bodyPr anchor="t" anchorCtr="0"/>
          <a:lstStyle>
            <a:lvl1pPr>
              <a:defRPr sz="48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722120"/>
            <a:ext cx="10515600" cy="1102995"/>
          </a:xfrm>
        </p:spPr>
        <p:txBody>
          <a:bodyPr lIns="144145" anchor="b" anchorCtr="0"/>
          <a:lstStyle>
            <a:lvl1pPr marL="0" indent="0">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ctr">
              <a:defRPr/>
            </a:lvl1p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105" y="365125"/>
            <a:ext cx="10515600" cy="800100"/>
          </a:xfrm>
        </p:spPr>
        <p:txBody>
          <a:bodyPr anchor="ctr" anchorCtr="0"/>
          <a:lstStyle>
            <a:lvl1pPr algn="ct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470" y="1482090"/>
            <a:ext cx="5220970"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8200" y="2368550"/>
            <a:ext cx="5222240"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655" y="1482090"/>
            <a:ext cx="5097145"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655" y="2368550"/>
            <a:ext cx="5097145"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 + 文本">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12700" y="-1905"/>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7350125" y="457200"/>
            <a:ext cx="4392295" cy="1055370"/>
          </a:xfrm>
        </p:spPr>
        <p:txBody>
          <a:bodyPr anchor="b"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7349490" y="1694180"/>
            <a:ext cx="439356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文本 + 图片">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183505" y="-7620"/>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409575" y="457200"/>
            <a:ext cx="4279900" cy="1055370"/>
          </a:xfrm>
        </p:spPr>
        <p:txBody>
          <a:bodyPr anchor="t"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409575" y="1694180"/>
            <a:ext cx="428053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
        <p:nvSpPr>
          <p:cNvPr id="3"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7"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bg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a:effectLst>
            <a:outerShdw blurRad="88900" dist="101600" dir="5400000" algn="ctr" rotWithShape="0">
              <a:srgbClr val="000000">
                <a:alpha val="2000"/>
              </a:srgbClr>
            </a:outerShdw>
          </a:effectLst>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Light" panose="020B0502040204020203" charset="-122"/>
                <a:ea typeface="微软雅黑 Light" panose="020B0502040204020203" charset="-122"/>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Light" panose="020B0502040204020203" charset="-122"/>
                <a:ea typeface="微软雅黑 Light" panose="020B0502040204020203"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Light" panose="020B0502040204020203" charset="-122"/>
                <a:ea typeface="微软雅黑 Light" panose="020B0502040204020203" charset="-122"/>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txStyles>
    <p:titleStyle>
      <a:lvl1pPr algn="l" defTabSz="914400" rtl="0" eaLnBrk="1" latinLnBrk="0" hangingPunct="1">
        <a:lnSpc>
          <a:spcPct val="90000"/>
        </a:lnSpc>
        <a:spcBef>
          <a:spcPct val="0"/>
        </a:spcBef>
        <a:buNone/>
        <a:defRPr sz="4000" kern="1200">
          <a:solidFill>
            <a:srgbClr val="202020"/>
          </a:solidFill>
          <a:effectLst>
            <a:outerShdw blurRad="50800" dist="38100" dir="5400000" algn="t" rotWithShape="0">
              <a:prstClr val="black">
                <a:alpha val="20000"/>
              </a:prstClr>
            </a:outerShdw>
          </a:effectLst>
          <a:latin typeface="微软雅黑" panose="020B0503020204020204" charset="-122"/>
          <a:ea typeface="微软雅黑" panose="020B0503020204020204" charset="-122"/>
          <a:cs typeface="+mj-cs"/>
        </a:defRPr>
      </a:lvl1pPr>
    </p:titleStyle>
    <p:bodyStyle>
      <a:lvl1pPr marL="228600" indent="-228600" algn="l" defTabSz="914400" rtl="0" eaLnBrk="1" latinLnBrk="0" hangingPunct="1">
        <a:lnSpc>
          <a:spcPct val="120000"/>
        </a:lnSpc>
        <a:spcBef>
          <a:spcPts val="1000"/>
        </a:spcBef>
        <a:buSzPct val="75000"/>
        <a:buFont typeface="Arial" panose="020B0604020202020204" pitchFamily="34" charset="0"/>
        <a:buChar char="•"/>
        <a:defRPr sz="2800" kern="1200">
          <a:solidFill>
            <a:schemeClr val="tx1">
              <a:lumMod val="85000"/>
              <a:lumOff val="15000"/>
            </a:schemeClr>
          </a:solidFill>
          <a:latin typeface="微软雅黑" panose="020B0503020204020204" charset="-122"/>
          <a:ea typeface="微软雅黑" panose="020B0503020204020204" charset="-122"/>
          <a:cs typeface="+mn-cs"/>
        </a:defRPr>
      </a:lvl1pPr>
      <a:lvl2pPr marL="575945" indent="-228600" algn="l" defTabSz="914400" rtl="0" eaLnBrk="1" fontAlgn="auto" latinLnBrk="0" hangingPunct="1">
        <a:lnSpc>
          <a:spcPct val="120000"/>
        </a:lnSpc>
        <a:spcBef>
          <a:spcPts val="500"/>
        </a:spcBef>
        <a:buSzPct val="75000"/>
        <a:buFont typeface="Arial" panose="020B0604020202020204" pitchFamily="34" charset="0"/>
        <a:buChar char="•"/>
        <a:defRPr sz="2200" kern="1200">
          <a:solidFill>
            <a:schemeClr val="tx1">
              <a:lumMod val="75000"/>
              <a:lumOff val="25000"/>
            </a:schemeClr>
          </a:solidFill>
          <a:latin typeface="微软雅黑" panose="020B0503020204020204" charset="-122"/>
          <a:ea typeface="微软雅黑" panose="020B0503020204020204" charset="-122"/>
          <a:cs typeface="+mn-cs"/>
        </a:defRPr>
      </a:lvl2pPr>
      <a:lvl3pPr marL="1007745" indent="-228600" algn="l" defTabSz="914400" rtl="0" eaLnBrk="1" fontAlgn="auto" latinLnBrk="0" hangingPunct="1">
        <a:lnSpc>
          <a:spcPct val="120000"/>
        </a:lnSpc>
        <a:spcBef>
          <a:spcPts val="500"/>
        </a:spcBef>
        <a:buSzPct val="75000"/>
        <a:buFont typeface="Arial" panose="020B0604020202020204" pitchFamily="34" charset="0"/>
        <a:buChar char="‒"/>
        <a:defRPr sz="2000" kern="1200">
          <a:solidFill>
            <a:schemeClr val="tx1">
              <a:lumMod val="65000"/>
              <a:lumOff val="35000"/>
            </a:schemeClr>
          </a:solidFill>
          <a:latin typeface="微软雅黑" panose="020B0503020204020204" charset="-122"/>
          <a:ea typeface="微软雅黑" panose="020B0503020204020204" charset="-122"/>
          <a:cs typeface="+mn-cs"/>
        </a:defRPr>
      </a:lvl3pPr>
      <a:lvl4pPr marL="1511935" indent="-228600" algn="l" defTabSz="914400" rtl="0" eaLnBrk="1" fontAlgn="auto" latinLnBrk="0" hangingPunct="1">
        <a:lnSpc>
          <a:spcPct val="100000"/>
        </a:lnSpc>
        <a:spcBef>
          <a:spcPts val="500"/>
        </a:spcBef>
        <a:buSzPct val="75000"/>
        <a:buFont typeface="Arial" panose="020B0604020202020204" pitchFamily="34" charset="0"/>
        <a:buChar char="˃"/>
        <a:defRPr sz="1800" kern="1200">
          <a:solidFill>
            <a:schemeClr val="tx1">
              <a:lumMod val="50000"/>
              <a:lumOff val="50000"/>
            </a:schemeClr>
          </a:solidFill>
          <a:latin typeface="微软雅黑" panose="020B0503020204020204" charset="-122"/>
          <a:ea typeface="微软雅黑" panose="020B0503020204020204" charset="-122"/>
          <a:cs typeface="+mn-cs"/>
        </a:defRPr>
      </a:lvl4pPr>
      <a:lvl5pPr marL="1943735" indent="-228600" algn="l" defTabSz="914400" rtl="0" eaLnBrk="1" fontAlgn="auto" latinLnBrk="0" hangingPunct="1">
        <a:lnSpc>
          <a:spcPct val="90000"/>
        </a:lnSpc>
        <a:spcBef>
          <a:spcPts val="500"/>
        </a:spcBef>
        <a:buSzPct val="75000"/>
        <a:buFont typeface="Arial" panose="020B0604020202020204" pitchFamily="34" charset="0"/>
        <a:buChar char="˃"/>
        <a:defRPr sz="1800" kern="1200">
          <a:solidFill>
            <a:schemeClr val="tx1">
              <a:lumMod val="50000"/>
              <a:lumOff val="50000"/>
            </a:schemeClr>
          </a:solidFill>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0.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2.jpe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4.xml"/><Relationship Id="rId4" Type="http://schemas.openxmlformats.org/officeDocument/2006/relationships/image" Target="../media/image1.png"/><Relationship Id="rId3" Type="http://schemas.openxmlformats.org/officeDocument/2006/relationships/hyperlink" Target="http://www.gdycpq.com/" TargetMode="External"/><Relationship Id="rId2" Type="http://schemas.openxmlformats.org/officeDocument/2006/relationships/hyperlink" Target="http://www.ixingtu.com/" TargetMode="External"/><Relationship Id="rId1" Type="http://schemas.openxmlformats.org/officeDocument/2006/relationships/image" Target="../media/image23.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4.xml"/><Relationship Id="rId2" Type="http://schemas.openxmlformats.org/officeDocument/2006/relationships/image" Target="../media/image24.jpe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image" Target="../media/image19.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alpha val="0"/>
          </a:schemeClr>
        </a:solidFill>
        <a:effectLst/>
      </p:bgPr>
    </p:bg>
    <p:spTree>
      <p:nvGrpSpPr>
        <p:cNvPr id="1" name=""/>
        <p:cNvGrpSpPr/>
        <p:nvPr/>
      </p:nvGrpSpPr>
      <p:grpSpPr>
        <a:xfrm>
          <a:off x="0" y="0"/>
          <a:ext cx="0" cy="0"/>
          <a:chOff x="0" y="0"/>
          <a:chExt cx="0" cy="0"/>
        </a:xfrm>
      </p:grpSpPr>
      <p:sp>
        <p:nvSpPr>
          <p:cNvPr id="7" name="矩形 6"/>
          <p:cNvSpPr/>
          <p:nvPr/>
        </p:nvSpPr>
        <p:spPr>
          <a:xfrm>
            <a:off x="0" y="0"/>
            <a:ext cx="12192000" cy="35169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标题 1"/>
          <p:cNvSpPr>
            <a:spLocks noGrp="1"/>
          </p:cNvSpPr>
          <p:nvPr>
            <p:ph type="ctrTitle"/>
          </p:nvPr>
        </p:nvSpPr>
        <p:spPr>
          <a:xfrm>
            <a:off x="6924565" y="5212284"/>
            <a:ext cx="4757738" cy="488344"/>
          </a:xfrm>
          <a:effectLst/>
        </p:spPr>
        <p:txBody>
          <a:bodyPr>
            <a:normAutofit/>
          </a:bodyPr>
          <a:lstStyle/>
          <a:p>
            <a:r>
              <a:rPr lang="zh-CN" altLang="en-US" sz="2800" dirty="0">
                <a:ln w="44450">
                  <a:noFill/>
                </a:ln>
                <a:solidFill>
                  <a:schemeClr val="tx1">
                    <a:lumMod val="65000"/>
                    <a:lumOff val="35000"/>
                  </a:schemeClr>
                </a:solidFill>
                <a:effectLst/>
              </a:rPr>
              <a:t>麟奇科技</a:t>
            </a:r>
            <a:r>
              <a:rPr lang="en-US" altLang="zh-CN" sz="2800" dirty="0">
                <a:ln w="44450">
                  <a:noFill/>
                </a:ln>
                <a:solidFill>
                  <a:schemeClr val="tx1">
                    <a:lumMod val="65000"/>
                    <a:lumOff val="35000"/>
                  </a:schemeClr>
                </a:solidFill>
                <a:effectLst/>
              </a:rPr>
              <a:t>(</a:t>
            </a:r>
            <a:r>
              <a:rPr lang="zh-CN" altLang="en-US" sz="2800" dirty="0">
                <a:ln w="44450">
                  <a:noFill/>
                </a:ln>
                <a:solidFill>
                  <a:schemeClr val="tx1">
                    <a:lumMod val="65000"/>
                    <a:lumOff val="35000"/>
                  </a:schemeClr>
                </a:solidFill>
                <a:effectLst/>
              </a:rPr>
              <a:t>广州</a:t>
            </a:r>
            <a:r>
              <a:rPr lang="en-US" altLang="zh-CN" sz="2800" dirty="0">
                <a:ln w="44450">
                  <a:noFill/>
                </a:ln>
                <a:solidFill>
                  <a:schemeClr val="tx1">
                    <a:lumMod val="65000"/>
                    <a:lumOff val="35000"/>
                  </a:schemeClr>
                </a:solidFill>
                <a:effectLst/>
              </a:rPr>
              <a:t>)</a:t>
            </a:r>
            <a:r>
              <a:rPr lang="zh-CN" altLang="en-US" sz="2800" dirty="0">
                <a:ln w="44450">
                  <a:noFill/>
                </a:ln>
                <a:solidFill>
                  <a:schemeClr val="tx1">
                    <a:lumMod val="65000"/>
                    <a:lumOff val="35000"/>
                  </a:schemeClr>
                </a:solidFill>
                <a:effectLst/>
              </a:rPr>
              <a:t>有限责任公司</a:t>
            </a:r>
            <a:endParaRPr lang="zh-CN" altLang="en-US" sz="2800" dirty="0">
              <a:ln w="44450">
                <a:noFill/>
              </a:ln>
              <a:solidFill>
                <a:schemeClr val="tx1">
                  <a:lumMod val="65000"/>
                  <a:lumOff val="35000"/>
                </a:schemeClr>
              </a:solidFill>
              <a:effectLst/>
            </a:endParaRPr>
          </a:p>
        </p:txBody>
      </p:sp>
      <p:sp>
        <p:nvSpPr>
          <p:cNvPr id="3" name="副标题 2"/>
          <p:cNvSpPr>
            <a:spLocks noGrp="1"/>
          </p:cNvSpPr>
          <p:nvPr>
            <p:ph type="subTitle" idx="1"/>
          </p:nvPr>
        </p:nvSpPr>
        <p:spPr>
          <a:xfrm>
            <a:off x="10244028" y="5804988"/>
            <a:ext cx="1438275" cy="452871"/>
          </a:xfrm>
        </p:spPr>
        <p:txBody>
          <a:bodyPr>
            <a:normAutofit fontScale="92500" lnSpcReduction="20000"/>
          </a:bodyPr>
          <a:lstStyle/>
          <a:p>
            <a:r>
              <a:rPr lang="zh-CN" altLang="en-US" dirty="0"/>
              <a:t>企业简介</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988513" y="3869720"/>
            <a:ext cx="1539045" cy="1167864"/>
          </a:xfrm>
          <a:prstGeom prst="rect">
            <a:avLst/>
          </a:prstGeom>
        </p:spPr>
      </p:pic>
      <p:pic>
        <p:nvPicPr>
          <p:cNvPr id="8" name="图片 7"/>
          <p:cNvPicPr>
            <a:picLocks noChangeAspect="1"/>
          </p:cNvPicPr>
          <p:nvPr/>
        </p:nvPicPr>
        <p:blipFill>
          <a:blip r:embed="rId1">
            <a:alphaModFix amt="4000"/>
            <a:extLst>
              <a:ext uri="{28A0092B-C50C-407E-A947-70E740481C1C}">
                <a14:useLocalDpi xmlns:a14="http://schemas.microsoft.com/office/drawing/2010/main" val="0"/>
              </a:ext>
            </a:extLst>
          </a:blip>
          <a:stretch>
            <a:fillRect/>
          </a:stretch>
        </p:blipFill>
        <p:spPr>
          <a:xfrm>
            <a:off x="416369" y="28136"/>
            <a:ext cx="4169701" cy="3164069"/>
          </a:xfrm>
          <a:prstGeom prst="rect">
            <a:avLst/>
          </a:prstGeom>
          <a:noFill/>
        </p:spPr>
      </p:pic>
      <p:sp>
        <p:nvSpPr>
          <p:cNvPr id="9" name="副标题 2"/>
          <p:cNvSpPr txBox="1"/>
          <p:nvPr/>
        </p:nvSpPr>
        <p:spPr>
          <a:xfrm>
            <a:off x="8426548" y="6135783"/>
            <a:ext cx="3942728" cy="452871"/>
          </a:xfrm>
          <a:prstGeom prst="rect">
            <a:avLst/>
          </a:prstGeom>
        </p:spPr>
        <p:txBody>
          <a:bodyPr vert="horz" lIns="91440" tIns="45720" rIns="91440" bIns="45720" rtlCol="0">
            <a:normAutofit/>
          </a:bodyPr>
          <a:lstStyle>
            <a:lvl1pPr marL="0" indent="0" algn="ctr" defTabSz="914400" rtl="0" eaLnBrk="1" latinLnBrk="0" hangingPunct="1">
              <a:lnSpc>
                <a:spcPct val="120000"/>
              </a:lnSpc>
              <a:spcBef>
                <a:spcPts val="1000"/>
              </a:spcBef>
              <a:buSzPct val="75000"/>
              <a:buFont typeface="Arial" panose="020B0604020202020204" pitchFamily="34" charset="0"/>
              <a:buNone/>
              <a:defRPr sz="2400" kern="1200">
                <a:solidFill>
                  <a:schemeClr val="tx1">
                    <a:lumMod val="50000"/>
                    <a:lumOff val="50000"/>
                  </a:schemeClr>
                </a:solidFill>
                <a:latin typeface="微软雅黑" panose="020B0503020204020204" charset="-122"/>
                <a:ea typeface="微软雅黑" panose="020B0503020204020204" charset="-122"/>
                <a:cs typeface="+mn-cs"/>
              </a:defRPr>
            </a:lvl1pPr>
            <a:lvl2pPr marL="457200" indent="0" algn="ctr" defTabSz="914400" rtl="0" eaLnBrk="1" fontAlgn="auto" latinLnBrk="0" hangingPunct="1">
              <a:lnSpc>
                <a:spcPct val="120000"/>
              </a:lnSpc>
              <a:spcBef>
                <a:spcPts val="500"/>
              </a:spcBef>
              <a:buSzPct val="75000"/>
              <a:buFont typeface="Arial" panose="020B0604020202020204" pitchFamily="34" charset="0"/>
              <a:buNone/>
              <a:defRPr sz="2000" kern="1200">
                <a:solidFill>
                  <a:schemeClr val="tx1">
                    <a:lumMod val="75000"/>
                    <a:lumOff val="25000"/>
                  </a:schemeClr>
                </a:solidFill>
                <a:latin typeface="微软雅黑" panose="020B0503020204020204" charset="-122"/>
                <a:ea typeface="微软雅黑" panose="020B0503020204020204" charset="-122"/>
                <a:cs typeface="+mn-cs"/>
              </a:defRPr>
            </a:lvl2pPr>
            <a:lvl3pPr marL="914400" indent="0" algn="ctr" defTabSz="914400" rtl="0" eaLnBrk="1" fontAlgn="auto" latinLnBrk="0" hangingPunct="1">
              <a:lnSpc>
                <a:spcPct val="120000"/>
              </a:lnSpc>
              <a:spcBef>
                <a:spcPts val="500"/>
              </a:spcBef>
              <a:buSzPct val="75000"/>
              <a:buFont typeface="Arial" panose="020B0604020202020204" pitchFamily="34" charset="0"/>
              <a:buNone/>
              <a:defRPr sz="1800" kern="1200">
                <a:solidFill>
                  <a:schemeClr val="tx1">
                    <a:lumMod val="65000"/>
                    <a:lumOff val="35000"/>
                  </a:schemeClr>
                </a:solidFill>
                <a:latin typeface="微软雅黑" panose="020B0503020204020204" charset="-122"/>
                <a:ea typeface="微软雅黑" panose="020B0503020204020204" charset="-122"/>
                <a:cs typeface="+mn-cs"/>
              </a:defRPr>
            </a:lvl3pPr>
            <a:lvl4pPr marL="1371600" indent="0" algn="ctr" defTabSz="914400" rtl="0" eaLnBrk="1" fontAlgn="auto" latinLnBrk="0" hangingPunct="1">
              <a:lnSpc>
                <a:spcPct val="100000"/>
              </a:lnSpc>
              <a:spcBef>
                <a:spcPts val="500"/>
              </a:spcBef>
              <a:buSzPct val="75000"/>
              <a:buFont typeface="Arial" panose="020B0604020202020204" pitchFamily="34" charset="0"/>
              <a:buNone/>
              <a:defRPr sz="1600" kern="1200">
                <a:solidFill>
                  <a:schemeClr val="tx1">
                    <a:lumMod val="50000"/>
                    <a:lumOff val="50000"/>
                  </a:schemeClr>
                </a:solidFill>
                <a:latin typeface="微软雅黑" panose="020B0503020204020204" charset="-122"/>
                <a:ea typeface="微软雅黑" panose="020B0503020204020204" charset="-122"/>
                <a:cs typeface="+mn-cs"/>
              </a:defRPr>
            </a:lvl4pPr>
            <a:lvl5pPr marL="1828800" indent="0" algn="ctr" defTabSz="914400" rtl="0" eaLnBrk="1" fontAlgn="auto" latinLnBrk="0" hangingPunct="1">
              <a:lnSpc>
                <a:spcPct val="90000"/>
              </a:lnSpc>
              <a:spcBef>
                <a:spcPts val="500"/>
              </a:spcBef>
              <a:buSzPct val="75000"/>
              <a:buFont typeface="Arial" panose="020B0604020202020204" pitchFamily="34" charset="0"/>
              <a:buNone/>
              <a:defRPr sz="1600" kern="1200">
                <a:solidFill>
                  <a:schemeClr val="tx1">
                    <a:lumMod val="50000"/>
                    <a:lumOff val="50000"/>
                  </a:schemeClr>
                </a:solidFill>
                <a:latin typeface="微软雅黑" panose="020B0503020204020204" charset="-122"/>
                <a:ea typeface="微软雅黑" panose="020B050302020402020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1600"/>
              <a:t>Enterprise introduction</a:t>
            </a:r>
            <a:endParaRPr lang="zh-CN" altLang="en-US" sz="1600" dirty="0"/>
          </a:p>
        </p:txBody>
      </p:sp>
      <p:cxnSp>
        <p:nvCxnSpPr>
          <p:cNvPr id="11" name="直线连接符 10"/>
          <p:cNvCxnSpPr/>
          <p:nvPr/>
        </p:nvCxnSpPr>
        <p:spPr>
          <a:xfrm>
            <a:off x="7047914" y="5734648"/>
            <a:ext cx="4479644" cy="0"/>
          </a:xfrm>
          <a:prstGeom prst="line">
            <a:avLst/>
          </a:prstGeom>
          <a:ln>
            <a:solidFill>
              <a:schemeClr val="dk1">
                <a:alpha val="28000"/>
              </a:schemeClr>
            </a:solidFill>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15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年以上的</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IT</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互联网从业经验。具备</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10</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年以上专业项目管理经验和产品设计经验</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尤其突出信息流、资金流、物流在整体电商解决方案中的应用和体系建设的经验</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。对</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整体供应链管理在电商领域的应用有丰富的沉淀</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具备</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职业经理人的领导力、谈判能力、团队建设能力、沟通能力和分析决策能力</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曾经任职于中国建筑科学研究院、方正国际软件有限公司、唯品会（中国）有限公司、广州市合生元生物制品有限公司</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梁峰</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49513" y="908131"/>
            <a:ext cx="2867025" cy="2867025"/>
          </a:xfrm>
          <a:prstGeom prst="rect">
            <a:avLst/>
          </a:prstGeom>
        </p:spPr>
      </p:pic>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b="20692"/>
          <a:stretch>
            <a:fillRect/>
          </a:stretch>
        </p:blipFill>
        <p:spPr>
          <a:xfrm>
            <a:off x="2622217" y="908131"/>
            <a:ext cx="3019425" cy="2916000"/>
          </a:xfrm>
          <a:prstGeom prst="rect">
            <a:avLst/>
          </a:prstGeom>
        </p:spPr>
      </p:pic>
      <p:sp>
        <p:nvSpPr>
          <p:cNvPr id="65540" name="Subtitle 2"/>
          <p:cNvSpPr txBox="1"/>
          <p:nvPr/>
        </p:nvSpPr>
        <p:spPr bwMode="auto">
          <a:xfrm>
            <a:off x="2622217" y="4499853"/>
            <a:ext cx="9060266" cy="863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中山大学国际企业管理学士，法国瓦朗谢纳大学国际项目管理硕士，法国让莫奈大学智慧经济和知识产权硕士前后九年海外留学工作经验</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年互联网创业和项目投资孵化经历，涉及智能硬件和互联网新零售领域</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李一冉</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14966" b="12805"/>
          <a:stretch>
            <a:fillRect/>
          </a:stretch>
        </p:blipFill>
        <p:spPr>
          <a:xfrm>
            <a:off x="2614933" y="916815"/>
            <a:ext cx="3026709" cy="2916000"/>
          </a:xfrm>
          <a:prstGeom prst="rect">
            <a:avLst/>
          </a:prstGeom>
        </p:spPr>
      </p:pic>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年轻</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有想法</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靠谱的全栈重度极客</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四</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年互联网软硬产品设计经验，擅长研究，发掘，梳理产品需求</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经历</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多个软硬件项目，从零开始，到落地运营整体流程和项目管理</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麟</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奇科技服务器端研发负责人，熟悉使用主流开发工具和框架</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。对</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高并发和系统安全技术解决方案有一定项目经验</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曾</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就职于中科院工业技术研究院，深圳市第一蓝筹科技有限责任公司</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张宇</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10187" b="18278"/>
          <a:stretch>
            <a:fillRect/>
          </a:stretch>
        </p:blipFill>
        <p:spPr>
          <a:xfrm>
            <a:off x="2614933" y="925499"/>
            <a:ext cx="3019425" cy="2916000"/>
          </a:xfrm>
          <a:prstGeom prst="rect">
            <a:avLst/>
          </a:prstGeom>
        </p:spPr>
      </p:pic>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麟奇科技</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web</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前端开发负责人，</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4</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年前端开发经验，熟练掌握</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html5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css3</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err="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js</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err="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jquery</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angular</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err="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vue</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等主流先进的开发技术</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曾就职于中科院工业技术研究院，广州市正印网络科技</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有限公司</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项目成果：</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星</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途网</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hlinkClick r:id="rId2"/>
              </a:rPr>
              <a:t>http://www.ixingtu.com</a:t>
            </a:r>
            <a:r>
              <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hlinkClick r:id="rId2"/>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广东</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演出排期网 </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hlinkClick r:id="rId3"/>
              </a:rPr>
              <a:t>http://www.gdycpq.com</a:t>
            </a:r>
            <a:r>
              <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hlinkClick r:id="rId3"/>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黄春荣</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4">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40" name="Subtitle 2"/>
          <p:cNvSpPr txBox="1"/>
          <p:nvPr/>
        </p:nvSpPr>
        <p:spPr bwMode="auto">
          <a:xfrm>
            <a:off x="2622217" y="4499853"/>
            <a:ext cx="9060266" cy="13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麟奇科技硬件开发负责人，</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年硬件研发</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经验</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专注</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各类工业控制及嵌入式硬件原理搭建，应各种实况需求提供最可靠的解决方案</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项目经验：</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智能</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家居各项终端硬件、智能物流柜、多路监控视频采集板、诺信数控机床主控板定制、主流</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2.4G</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射频模块开发、工业高性能二维码喷印设备等。</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何豪</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1">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2155" y="925499"/>
            <a:ext cx="2014436" cy="2912438"/>
          </a:xfrm>
          <a:prstGeom prst="rect">
            <a:avLst/>
          </a:prstGeom>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03246" y="975487"/>
            <a:ext cx="2895854" cy="2876549"/>
          </a:xfrm>
          <a:prstGeom prst="rect">
            <a:avLst/>
          </a:prstGeom>
        </p:spPr>
      </p:pic>
      <p:sp>
        <p:nvSpPr>
          <p:cNvPr id="65540" name="Subtitle 2"/>
          <p:cNvSpPr txBox="1"/>
          <p:nvPr/>
        </p:nvSpPr>
        <p:spPr bwMode="auto">
          <a:xfrm>
            <a:off x="2622217" y="4499853"/>
            <a:ext cx="9060266" cy="622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麟奇科技</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UI</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视觉设计负责人，</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年资深</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UI</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设计师，</a:t>
            </a:r>
            <a:r>
              <a:rPr lang="en-US" altLang="zh-CN" sz="1600" dirty="0" err="1"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dribbble</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设计师。</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拥有</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丰富的</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UI</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设计经验，设计能力独立有很强的创新策划与实操能力。</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叶敏强</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1" b="24932"/>
          <a:stretch>
            <a:fillRect/>
          </a:stretch>
        </p:blipFill>
        <p:spPr>
          <a:xfrm>
            <a:off x="2603246" y="980720"/>
            <a:ext cx="2895854" cy="2880000"/>
          </a:xfrm>
          <a:prstGeom prst="rect">
            <a:avLst/>
          </a:prstGeom>
        </p:spPr>
      </p:pic>
      <p:sp>
        <p:nvSpPr>
          <p:cNvPr id="65540" name="Subtitle 2"/>
          <p:cNvSpPr txBox="1"/>
          <p:nvPr/>
        </p:nvSpPr>
        <p:spPr bwMode="auto">
          <a:xfrm>
            <a:off x="2622217" y="4499853"/>
            <a:ext cx="9060266"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麟奇科技产品负责人，</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5</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年资深产品</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经理。</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熟悉</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使用</a:t>
            </a:r>
            <a:r>
              <a:rPr lang="en-US" altLang="zh-CN" sz="1600" dirty="0" err="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Axure</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墨刀</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,Visio</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600" dirty="0" err="1">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xmind</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等产品原型图设计工具</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a:p>
            <a:pPr>
              <a:lnSpc>
                <a:spcPts val="2000"/>
              </a:lnSpc>
            </a:pP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曾</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就职于走秀网、每日优鲜等知名互联网企业，有出色的产品</a:t>
            </a:r>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sense</a:t>
            </a:r>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mn-ea"/>
              </a:rPr>
              <a:t>和技能</a:t>
            </a:r>
            <a:endPar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徐培玮</a:t>
            </a:r>
            <a:endParaRPr lang="en-US" altLang="zh-CN" sz="2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rPr>
              <a:t>公司创始团队介绍</a:t>
            </a:r>
            <a:endParaRPr lang="en-US" sz="3600" b="1" spc="600" dirty="0">
              <a:solidFill>
                <a:schemeClr val="tx1">
                  <a:lumMod val="65000"/>
                  <a:lumOff val="35000"/>
                </a:schemeClr>
              </a:solidFill>
              <a:latin typeface="Arial" panose="020B0604020202020204" pitchFamily="34" charset="0"/>
              <a:ea typeface="微软雅黑" panose="020B0503020204020204" charset="-122"/>
              <a:cs typeface="Montserrat" charset="0"/>
              <a:sym typeface="Arial" panose="020B0604020202020204"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Introduction to the company's founding team</a:t>
            </a:r>
            <a:endParaRPr lang="en-US" sz="12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0" y="1"/>
            <a:ext cx="12192000" cy="2124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TextBox 6"/>
          <p:cNvSpPr txBox="1"/>
          <p:nvPr/>
        </p:nvSpPr>
        <p:spPr>
          <a:xfrm>
            <a:off x="620638" y="436095"/>
            <a:ext cx="5695755" cy="1323439"/>
          </a:xfrm>
          <a:prstGeom prst="rect">
            <a:avLst/>
          </a:prstGeom>
          <a:noFill/>
        </p:spPr>
        <p:txBody>
          <a:bodyPr wrap="square" rtlCol="0">
            <a:spAutoFit/>
          </a:bodyPr>
          <a:lstStyle/>
          <a:p>
            <a:r>
              <a:rPr lang="en-US" altLang="zh-CN" sz="8000" b="1" dirty="0" smtClean="0">
                <a:solidFill>
                  <a:schemeClr val="bg1"/>
                </a:solidFill>
                <a:latin typeface="微软雅黑" panose="020B0503020204020204" charset="-122"/>
                <a:ea typeface="微软雅黑" panose="020B0503020204020204" charset="-122"/>
                <a:cs typeface="微软雅黑" panose="020B0503020204020204" charset="-122"/>
              </a:rPr>
              <a:t>ABOUT</a:t>
            </a:r>
            <a:r>
              <a:rPr lang="zh-CN" altLang="en-US" sz="8000" b="1" dirty="0" smtClean="0">
                <a:solidFill>
                  <a:schemeClr val="bg1"/>
                </a:solidFill>
                <a:latin typeface="微软雅黑" panose="020B0503020204020204" charset="-122"/>
                <a:ea typeface="微软雅黑" panose="020B0503020204020204" charset="-122"/>
                <a:cs typeface="微软雅黑" panose="020B0503020204020204" charset="-122"/>
              </a:rPr>
              <a:t> </a:t>
            </a:r>
            <a:r>
              <a:rPr lang="en-US" altLang="zh-CN" sz="8000" b="1" dirty="0" smtClean="0">
                <a:solidFill>
                  <a:schemeClr val="bg1"/>
                </a:solidFill>
                <a:latin typeface="微软雅黑" panose="020B0503020204020204" charset="-122"/>
                <a:ea typeface="微软雅黑" panose="020B0503020204020204" charset="-122"/>
                <a:cs typeface="微软雅黑" panose="020B0503020204020204" charset="-122"/>
              </a:rPr>
              <a:t>US</a:t>
            </a:r>
            <a:endParaRPr lang="en-US" sz="8000" b="1" dirty="0" smtClean="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676910" y="2597275"/>
            <a:ext cx="10848388"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麟奇科技（广州）有限责任公司注册成立于2018年，位于广佛数字创意园。</a:t>
            </a:r>
            <a:endParaRPr kumimoji="1" lang="zh-CN" altLang="en-US" sz="2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nvSpPr>
        <p:spPr>
          <a:xfrm>
            <a:off x="676910" y="3418378"/>
            <a:ext cx="10848388" cy="2308324"/>
          </a:xfrm>
          <a:prstGeom prst="rect">
            <a:avLst/>
          </a:prstGeom>
          <a:noFill/>
        </p:spPr>
        <p:txBody>
          <a:bodyPr wrap="square" rtlCol="0">
            <a:spAutoFit/>
          </a:bodyPr>
          <a:lstStyle/>
          <a:p>
            <a:pPr>
              <a:lnSpc>
                <a:spcPct val="150000"/>
              </a:lnSpc>
            </a:pPr>
            <a:r>
              <a:rPr lang="zh-CN" altLang="en-US" sz="2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麟奇科技以“倾尽我所能，力助您所想”为指导思想，以技术研发为核心驱动，持续创新，开放合作。为企业级SAAS，互联网，智能硬件，工业控制，医疗设备等多个行业的客户提供了各种高定制化，高可用性，高可靠性的软硬件整体技术解决</a:t>
            </a:r>
            <a:r>
              <a:rPr lang="zh-CN" altLang="en-US" sz="24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方案。</a:t>
            </a:r>
            <a:endParaRPr kumimoji="1" lang="zh-CN" altLang="en-US" sz="2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pic>
        <p:nvPicPr>
          <p:cNvPr id="9" name="图片占位符 1"/>
          <p:cNvPicPr>
            <a:picLocks noChangeAspect="1"/>
          </p:cNvPicPr>
          <p:nvPr/>
        </p:nvPicPr>
        <p:blipFill>
          <a:blip r:embed="rId1">
            <a:alphaModFix amt="20000"/>
            <a:extLst>
              <a:ext uri="{28A0092B-C50C-407E-A947-70E740481C1C}">
                <a14:useLocalDpi xmlns:a14="http://schemas.microsoft.com/office/drawing/2010/main" val="0"/>
              </a:ext>
            </a:extLst>
          </a:blip>
          <a:srcRect l="8600" r="8600"/>
          <a:stretch>
            <a:fillRect/>
          </a:stretch>
        </p:blipFill>
        <p:spPr bwMode="auto">
          <a:xfrm>
            <a:off x="8889090" y="0"/>
            <a:ext cx="2636208" cy="21242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0" name="Straight Connector 69"/>
          <p:cNvCxnSpPr/>
          <p:nvPr/>
        </p:nvCxnSpPr>
        <p:spPr>
          <a:xfrm>
            <a:off x="1061001" y="3159467"/>
            <a:ext cx="1042431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sp>
        <p:nvSpPr>
          <p:cNvPr id="74" name="Triangle 73"/>
          <p:cNvSpPr/>
          <p:nvPr/>
        </p:nvSpPr>
        <p:spPr>
          <a:xfrm>
            <a:off x="1559146" y="3003892"/>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77" name="Rectangle 76"/>
          <p:cNvSpPr/>
          <p:nvPr/>
        </p:nvSpPr>
        <p:spPr>
          <a:xfrm>
            <a:off x="1032828" y="3104049"/>
            <a:ext cx="22225" cy="91281"/>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78" name="Triangle 77"/>
          <p:cNvSpPr/>
          <p:nvPr/>
        </p:nvSpPr>
        <p:spPr>
          <a:xfrm rot="10800000">
            <a:off x="2946916" y="5162881"/>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19" name="TextBox 18"/>
          <p:cNvSpPr txBox="1"/>
          <p:nvPr/>
        </p:nvSpPr>
        <p:spPr>
          <a:xfrm>
            <a:off x="802829" y="531748"/>
            <a:ext cx="2698175" cy="823302"/>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合作流程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8" name="文本框 7"/>
          <p:cNvSpPr txBox="1"/>
          <p:nvPr/>
        </p:nvSpPr>
        <p:spPr>
          <a:xfrm>
            <a:off x="1018691" y="2678451"/>
            <a:ext cx="1261884"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需求初步对接</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23" name="文本框 22"/>
          <p:cNvSpPr txBox="1"/>
          <p:nvPr/>
        </p:nvSpPr>
        <p:spPr>
          <a:xfrm>
            <a:off x="2299803" y="3381112"/>
            <a:ext cx="1669016"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签订项目评估合同</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24" name="Triangle 77"/>
          <p:cNvSpPr/>
          <p:nvPr/>
        </p:nvSpPr>
        <p:spPr>
          <a:xfrm rot="10800000">
            <a:off x="2953336" y="3173535"/>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5" name="Triangle 70"/>
          <p:cNvSpPr/>
          <p:nvPr/>
        </p:nvSpPr>
        <p:spPr>
          <a:xfrm>
            <a:off x="4346387" y="3003891"/>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6" name="文本框 25"/>
          <p:cNvSpPr txBox="1"/>
          <p:nvPr/>
        </p:nvSpPr>
        <p:spPr>
          <a:xfrm>
            <a:off x="3261975" y="2241223"/>
            <a:ext cx="2530773" cy="953135"/>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一对一跟进梳理</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功能需求细节与技术方案评估，输出交付</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项目评估文档</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endPar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27" name="Triangle 77"/>
          <p:cNvSpPr/>
          <p:nvPr/>
        </p:nvSpPr>
        <p:spPr>
          <a:xfrm rot="10800000">
            <a:off x="5890109" y="315946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28" name="文本框 27"/>
          <p:cNvSpPr txBox="1"/>
          <p:nvPr/>
        </p:nvSpPr>
        <p:spPr>
          <a:xfrm>
            <a:off x="5721224" y="3385396"/>
            <a:ext cx="56900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报价</a:t>
            </a:r>
            <a:endPar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29" name="Triangle 70"/>
          <p:cNvSpPr/>
          <p:nvPr/>
        </p:nvSpPr>
        <p:spPr>
          <a:xfrm>
            <a:off x="7188061" y="2989825"/>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30" name="文本框 29"/>
          <p:cNvSpPr txBox="1"/>
          <p:nvPr/>
        </p:nvSpPr>
        <p:spPr>
          <a:xfrm>
            <a:off x="6459994" y="2456666"/>
            <a:ext cx="1777782" cy="738664"/>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签订项目开发合同（预付款</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50%</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31" name="Triangle 77"/>
          <p:cNvSpPr/>
          <p:nvPr/>
        </p:nvSpPr>
        <p:spPr>
          <a:xfrm rot="10800000">
            <a:off x="8523499" y="315946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32" name="文本框 31"/>
          <p:cNvSpPr txBox="1"/>
          <p:nvPr/>
        </p:nvSpPr>
        <p:spPr>
          <a:xfrm>
            <a:off x="7940300" y="3374911"/>
            <a:ext cx="1669016" cy="523220"/>
          </a:xfrm>
          <a:prstGeom prst="rect">
            <a:avLst/>
          </a:prstGeom>
          <a:noFill/>
        </p:spPr>
        <p:txBody>
          <a:bodyPr wrap="square" rtlCol="0">
            <a:spAutoFit/>
          </a:bodyPr>
          <a:lstStyle/>
          <a:p>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UI</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设计（如需）</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33" name="Triangle 70"/>
          <p:cNvSpPr/>
          <p:nvPr/>
        </p:nvSpPr>
        <p:spPr>
          <a:xfrm>
            <a:off x="9823434" y="2989824"/>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34" name="文本框 33"/>
          <p:cNvSpPr txBox="1"/>
          <p:nvPr/>
        </p:nvSpPr>
        <p:spPr>
          <a:xfrm>
            <a:off x="9455304" y="2672110"/>
            <a:ext cx="99907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项目开发</a:t>
            </a:r>
            <a:endPar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cxnSp>
        <p:nvCxnSpPr>
          <p:cNvPr id="35" name="Straight Connector 69"/>
          <p:cNvCxnSpPr/>
          <p:nvPr/>
        </p:nvCxnSpPr>
        <p:spPr>
          <a:xfrm>
            <a:off x="1046933" y="5164309"/>
            <a:ext cx="1042431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69"/>
          <p:cNvCxnSpPr/>
          <p:nvPr/>
        </p:nvCxnSpPr>
        <p:spPr>
          <a:xfrm rot="16200000">
            <a:off x="10477321" y="4156278"/>
            <a:ext cx="201599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sp>
        <p:nvSpPr>
          <p:cNvPr id="37" name="Triangle 70"/>
          <p:cNvSpPr/>
          <p:nvPr/>
        </p:nvSpPr>
        <p:spPr>
          <a:xfrm rot="16200000">
            <a:off x="11301476" y="4110788"/>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38" name="文本框 37"/>
          <p:cNvSpPr txBox="1"/>
          <p:nvPr/>
        </p:nvSpPr>
        <p:spPr>
          <a:xfrm>
            <a:off x="9885232" y="3975988"/>
            <a:ext cx="1486899" cy="738664"/>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中期阶段性验收（中期款</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30%</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39" name="Triangle 77"/>
          <p:cNvSpPr/>
          <p:nvPr/>
        </p:nvSpPr>
        <p:spPr>
          <a:xfrm rot="10800000">
            <a:off x="9118763" y="516427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40" name="文本框 39"/>
          <p:cNvSpPr txBox="1"/>
          <p:nvPr/>
        </p:nvSpPr>
        <p:spPr>
          <a:xfrm>
            <a:off x="8751921" y="5327513"/>
            <a:ext cx="99907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项目开发</a:t>
            </a:r>
            <a:endParaRPr lang="zh-CN" altLang="en-US" sz="140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41" name="Triangle 70"/>
          <p:cNvSpPr/>
          <p:nvPr/>
        </p:nvSpPr>
        <p:spPr>
          <a:xfrm>
            <a:off x="5878770" y="4994666"/>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42" name="文本框 41"/>
          <p:cNvSpPr txBox="1"/>
          <p:nvPr/>
        </p:nvSpPr>
        <p:spPr>
          <a:xfrm>
            <a:off x="5183026" y="4614989"/>
            <a:ext cx="1669016"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试运行与</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BUG</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修复</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43" name="Rectangle 76"/>
          <p:cNvSpPr/>
          <p:nvPr/>
        </p:nvSpPr>
        <p:spPr>
          <a:xfrm>
            <a:off x="1016415" y="5115740"/>
            <a:ext cx="22225" cy="91281"/>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anose="020B0604020202020204" pitchFamily="34" charset="0"/>
              <a:ea typeface="微软雅黑" panose="020B0503020204020204" charset="-122"/>
              <a:sym typeface="Arial" panose="020B0604020202020204" pitchFamily="34" charset="0"/>
            </a:endParaRPr>
          </a:p>
        </p:txBody>
      </p:sp>
      <p:sp>
        <p:nvSpPr>
          <p:cNvPr id="44" name="文本框 43"/>
          <p:cNvSpPr txBox="1"/>
          <p:nvPr/>
        </p:nvSpPr>
        <p:spPr>
          <a:xfrm>
            <a:off x="2299803" y="5344556"/>
            <a:ext cx="1497913" cy="738664"/>
          </a:xfrm>
          <a:prstGeom prst="rect">
            <a:avLst/>
          </a:prstGeom>
          <a:noFill/>
        </p:spPr>
        <p:txBody>
          <a:bodyPr wrap="square" rtlCol="0">
            <a:spAutoFit/>
          </a:bodyPr>
          <a:lstStyle/>
          <a:p>
            <a:pPr algn="ct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验收</a:t>
            </a:r>
            <a:r>
              <a:rPr lang="zh-CN" altLang="en-US" sz="14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交付</a:t>
            </a:r>
            <a:endParaRPr lang="en-US" altLang="zh-CN" sz="14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algn="ctr"/>
            <a:r>
              <a:rPr lang="zh-CN" altLang="en-US" sz="14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支付尾款</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20%</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algn="ctr"/>
            <a:endParaRPr kumimoji="1"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45" name="TextBox 18"/>
          <p:cNvSpPr txBox="1"/>
          <p:nvPr/>
        </p:nvSpPr>
        <p:spPr>
          <a:xfrm>
            <a:off x="1046933" y="900760"/>
            <a:ext cx="2209965" cy="683264"/>
          </a:xfrm>
          <a:prstGeom prst="rect">
            <a:avLst/>
          </a:prstGeom>
          <a:noFill/>
        </p:spPr>
        <p:txBody>
          <a:bodyPr wrap="none" anchor="ctr">
            <a:spAutoFit/>
          </a:bodyPr>
          <a:lstStyle/>
          <a:p>
            <a:pPr algn="ctr" defTabSz="913765">
              <a:lnSpc>
                <a:spcPts val="5680"/>
              </a:lnSpc>
              <a:defRPr/>
            </a:pPr>
            <a:r>
              <a:rPr lang="en-US" altLang="zh-CN" sz="1400" spc="10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Cooperation process</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Tree>
  </p:cSld>
  <p:clrMapOvr>
    <a:masterClrMapping/>
  </p:clrMapOvr>
  <p:transition advClick="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434316" y="3723836"/>
            <a:ext cx="3040000" cy="1710000"/>
          </a:xfrm>
          <a:prstGeom prst="rect">
            <a:avLst/>
          </a:prstGeom>
          <a:ln>
            <a:solidFill>
              <a:schemeClr val="bg1">
                <a:lumMod val="95000"/>
              </a:schemeClr>
            </a:solidFill>
          </a:ln>
          <a:effectLst>
            <a:outerShdw blurRad="266700" dist="101600" dir="5400000" sx="84000" sy="84000" algn="ctr" rotWithShape="0">
              <a:srgbClr val="000000">
                <a:alpha val="11000"/>
              </a:srgbClr>
            </a:outerShdw>
          </a:effectLst>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7416" y="1070387"/>
            <a:ext cx="3116900" cy="1753256"/>
          </a:xfrm>
          <a:prstGeom prst="rect">
            <a:avLst/>
          </a:prstGeom>
          <a:ln>
            <a:solidFill>
              <a:schemeClr val="bg1">
                <a:lumMod val="95000"/>
              </a:schemeClr>
            </a:solidFill>
          </a:ln>
          <a:effectLst>
            <a:outerShdw blurRad="254000" dist="88900" dir="5400000" sx="93000" sy="93000" algn="ctr" rotWithShape="0">
              <a:srgbClr val="000000">
                <a:alpha val="12000"/>
              </a:srgbClr>
            </a:outerShdw>
          </a:effectLst>
        </p:spPr>
      </p:pic>
      <p:sp>
        <p:nvSpPr>
          <p:cNvPr id="32772" name="Subtitle 2"/>
          <p:cNvSpPr txBox="1"/>
          <p:nvPr/>
        </p:nvSpPr>
        <p:spPr bwMode="auto">
          <a:xfrm>
            <a:off x="832864" y="4475310"/>
            <a:ext cx="5072408" cy="13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麟奇科技作为软硬件整体技术解决方案提供商，企业内部积极推进互联网化，信息化进程建设。公司研发团队根据自身实际需求，打造了企业信息系统，其中目前包括</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sym typeface="+mn-ea"/>
              </a:rPr>
              <a:t>项目信息管理系统，</a:t>
            </a: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sym typeface="+mn-ea"/>
              </a:rPr>
              <a:t>OA</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sym typeface="+mn-ea"/>
              </a:rPr>
              <a:t>系统，财务管理系统三大主要子系统。极大的提高了企业效率，更好的为客户提供优质的服务。</a:t>
            </a:r>
            <a:endPar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832864" y="2640762"/>
            <a:ext cx="2646878" cy="2539157"/>
          </a:xfrm>
          <a:prstGeom prst="rect">
            <a:avLst/>
          </a:prstGeom>
          <a:noFill/>
        </p:spPr>
        <p:txBody>
          <a:bodyPr wrap="none" rtlCol="0">
            <a:spAutoFit/>
          </a:bodyPr>
          <a:lstStyle/>
          <a:p>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麟奇科技企业信息管理</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系统</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lang="en-US" altLang="zh-CN" sz="8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麟奇科技项目信息管理</a:t>
            </a:r>
            <a:r>
              <a:rPr lang="zh-CN" altLang="en-US"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系统</a:t>
            </a:r>
            <a:endParaRPr lang="en-US" altLang="zh-CN"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麟奇科技</a:t>
            </a: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OA</a:t>
            </a:r>
            <a:r>
              <a:rPr lang="zh-CN" altLang="en-US"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系统</a:t>
            </a:r>
            <a:endParaRPr lang="en-US" altLang="zh-CN"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麟奇科技财务管理系统</a:t>
            </a:r>
            <a:endPar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endParaRPr>
          </a:p>
          <a:p>
            <a:pPr marL="285750" lvl="1" indent="-285750">
              <a:buFont typeface="Arial" panose="020B0604020202020204" pitchFamily="34" charset="0"/>
              <a:buChar char="•"/>
            </a:pPr>
            <a:endParaRPr lang="zh-CN" altLang="en-US" dirty="0">
              <a:solidFill>
                <a:schemeClr val="tx1">
                  <a:lumMod val="65000"/>
                  <a:lumOff val="35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成功案例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The successful case</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2840" y="2370555"/>
            <a:ext cx="3040000" cy="1710000"/>
          </a:xfrm>
          <a:prstGeom prst="rect">
            <a:avLst/>
          </a:prstGeom>
          <a:ln>
            <a:solidFill>
              <a:schemeClr val="bg1">
                <a:lumMod val="95000"/>
              </a:schemeClr>
            </a:solidFill>
          </a:ln>
          <a:effectLst>
            <a:outerShdw blurRad="254000" dist="101600" dir="5400000" sx="93000" sy="93000" algn="ctr" rotWithShape="0">
              <a:srgbClr val="000000">
                <a:alpha val="12000"/>
              </a:srgbClr>
            </a:outerShdw>
          </a:effectLst>
        </p:spPr>
      </p:pic>
    </p:spTree>
  </p:cSld>
  <p:clrMapOvr>
    <a:masterClrMapping/>
  </p:clrMapOvr>
  <p:transition advClick="0"/>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4475310"/>
            <a:ext cx="5072408" cy="111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EOS</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是麟奇科技为国际知名潜水员和美人鱼培训机构</a:t>
            </a: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MFI</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量身设计，高度定制化研发的教学管理系统。通过</a:t>
            </a: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EOS</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，可以方便快捷的对各个国家地区的学校，课程，教练，学员，教学进度，证书认证等，进行全球化的信息管理。 </a:t>
            </a:r>
            <a:endPar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832864" y="2640762"/>
            <a:ext cx="4134017" cy="1938992"/>
          </a:xfrm>
          <a:prstGeom prst="rect">
            <a:avLst/>
          </a:prstGeom>
          <a:noFill/>
        </p:spPr>
        <p:txBody>
          <a:bodyPr wrap="none" rtlCol="0">
            <a:spAutoFit/>
          </a:bodyPr>
          <a:lstStyle/>
          <a:p>
            <a:r>
              <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Mermaid Federation International (MFI) </a:t>
            </a:r>
            <a:endParaRPr lang="en-US" altLang="zh-CN"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lang="en-US" altLang="zh-CN" sz="8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en-US" altLang="zh-CN" sz="1400" dirty="0" err="1" smtClean="0">
                <a:solidFill>
                  <a:schemeClr val="bg1">
                    <a:lumMod val="50000"/>
                  </a:schemeClr>
                </a:solidFill>
                <a:latin typeface="微软雅黑" panose="020B0503020204020204" charset="-122"/>
                <a:ea typeface="微软雅黑" panose="020B0503020204020204" charset="-122"/>
                <a:cs typeface="微软雅黑" panose="020B0503020204020204" charset="-122"/>
              </a:rPr>
              <a:t>www.mermaidfederation.com</a:t>
            </a:r>
            <a:endParaRPr lang="en-US" altLang="zh-CN"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en-US" altLang="zh-CN"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Education </a:t>
            </a:r>
            <a:r>
              <a:rPr lang="en-US" altLang="zh-CN"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operation system(EOS</a:t>
            </a:r>
            <a:r>
              <a:rPr lang="en-US" altLang="zh-CN"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a:t>
            </a:r>
            <a:endParaRPr lang="zh-CN" altLang="en-US" dirty="0">
              <a:solidFill>
                <a:schemeClr val="bg1">
                  <a:lumMod val="50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成功案例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The successful case</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69045" y="1513498"/>
            <a:ext cx="3040000" cy="1710000"/>
          </a:xfrm>
          <a:prstGeom prst="rect">
            <a:avLst/>
          </a:prstGeom>
          <a:effectLst>
            <a:outerShdw blurRad="139700" dist="63500" dir="5400000" algn="ctr" rotWithShape="0">
              <a:srgbClr val="000000">
                <a:alpha val="18000"/>
              </a:srgbClr>
            </a:outerShdw>
          </a:effectLst>
        </p:spPr>
      </p:pic>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7436" y="2640762"/>
            <a:ext cx="3040000" cy="1710000"/>
          </a:xfrm>
          <a:prstGeom prst="rect">
            <a:avLst/>
          </a:prstGeom>
          <a:effectLst>
            <a:outerShdw blurRad="139700" dist="63500" dir="5400000" algn="ctr" rotWithShape="0">
              <a:srgbClr val="000000">
                <a:alpha val="18000"/>
              </a:srgbClr>
            </a:outerShdw>
          </a:effectLst>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466" y="3605388"/>
            <a:ext cx="3040000" cy="1710000"/>
          </a:xfrm>
          <a:prstGeom prst="rect">
            <a:avLst/>
          </a:prstGeom>
          <a:effectLst>
            <a:outerShdw blurRad="139700" dist="63500" dir="5400000" algn="ctr" rotWithShape="0">
              <a:srgbClr val="000000">
                <a:alpha val="18000"/>
              </a:srgbClr>
            </a:outerShdw>
          </a:effectLst>
        </p:spPr>
      </p:pic>
    </p:spTree>
  </p:cSld>
  <p:clrMapOvr>
    <a:masterClrMapping/>
  </p:clrMapOvr>
  <p:transition advClick="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4475310"/>
            <a:ext cx="5072408" cy="876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订单管理与财务结算系统是麟奇科技为深圳市夜彩科技有限公司 量身设计开发。其极大的提升了订单管理和财务工作的效率和准确度，为企业节省了人力成本</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 </a:t>
            </a:r>
            <a:endPar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832864" y="2640762"/>
            <a:ext cx="2448106" cy="1615827"/>
          </a:xfrm>
          <a:prstGeom prst="rect">
            <a:avLst/>
          </a:prstGeom>
          <a:noFill/>
        </p:spPr>
        <p:txBody>
          <a:bodyPr wrap="none" rtlCol="0">
            <a:spAutoFit/>
          </a:bodyPr>
          <a:lstStyle/>
          <a:p>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夜彩科技有限责任</a:t>
            </a:r>
            <a:r>
              <a:rPr lang="zh-CN" altLang="en-US"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公司</a:t>
            </a:r>
            <a:endParaRPr lang="en-US" altLang="zh-CN" sz="16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endParaRPr lang="en-US" altLang="zh-CN" sz="8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marL="285750" lvl="1" indent="-285750">
              <a:lnSpc>
                <a:spcPct val="150000"/>
              </a:lnSpc>
              <a:buFont typeface="Arial" panose="020B0604020202020204" pitchFamily="34" charset="0"/>
              <a:buChar char="•"/>
            </a:pPr>
            <a:r>
              <a:rPr lang="zh-CN" altLang="en-US"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订单</a:t>
            </a: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管理与财务结算</a:t>
            </a:r>
            <a:r>
              <a:rPr lang="zh-CN" altLang="en-US" sz="1400" dirty="0" smtClean="0">
                <a:solidFill>
                  <a:schemeClr val="bg1">
                    <a:lumMod val="50000"/>
                  </a:schemeClr>
                </a:solidFill>
                <a:latin typeface="微软雅黑" panose="020B0503020204020204" charset="-122"/>
                <a:ea typeface="微软雅黑" panose="020B0503020204020204" charset="-122"/>
                <a:cs typeface="微软雅黑" panose="020B0503020204020204" charset="-122"/>
              </a:rPr>
              <a:t>系统</a:t>
            </a:r>
            <a:endParaRPr lang="zh-CN" altLang="en-US" dirty="0">
              <a:solidFill>
                <a:schemeClr val="bg1">
                  <a:lumMod val="50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成功案例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The successful case</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741994" y="1295488"/>
            <a:ext cx="3502211" cy="1710000"/>
          </a:xfrm>
          <a:prstGeom prst="rect">
            <a:avLst/>
          </a:prstGeom>
          <a:effectLst>
            <a:outerShdw blurRad="254000" dist="101600" dir="5400000" algn="ctr" rotWithShape="0">
              <a:srgbClr val="000000">
                <a:alpha val="18000"/>
              </a:srgbClr>
            </a:outerShdw>
          </a:effectLst>
        </p:spPr>
      </p:pic>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1994" y="3800564"/>
            <a:ext cx="3489127" cy="1710000"/>
          </a:xfrm>
          <a:prstGeom prst="rect">
            <a:avLst/>
          </a:prstGeom>
          <a:effectLst>
            <a:outerShdw blurRad="254000" dist="101600" dir="5400000" algn="ctr" rotWithShape="0">
              <a:srgbClr val="000000">
                <a:alpha val="18000"/>
              </a:srgbClr>
            </a:outerShdw>
          </a:effectLst>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885" y="2492367"/>
            <a:ext cx="3504128" cy="1710000"/>
          </a:xfrm>
          <a:prstGeom prst="rect">
            <a:avLst/>
          </a:prstGeom>
          <a:effectLst>
            <a:outerShdw blurRad="254000" dist="101600" dir="5400000" algn="ctr" rotWithShape="0">
              <a:srgbClr val="000000">
                <a:alpha val="18000"/>
              </a:srgbClr>
            </a:outerShdw>
          </a:effectLst>
        </p:spPr>
      </p:pic>
    </p:spTree>
  </p:cSld>
  <p:clrMapOvr>
    <a:masterClrMapping/>
  </p:clrMapOvr>
  <p:transition advClick="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67093" y="1384213"/>
            <a:ext cx="3040000" cy="1710000"/>
          </a:xfrm>
          <a:prstGeom prst="rect">
            <a:avLst/>
          </a:prstGeom>
          <a:effectLst>
            <a:outerShdw blurRad="215900" dist="88900" dir="5400000" algn="ctr" rotWithShape="0">
              <a:srgbClr val="000000">
                <a:alpha val="16000"/>
              </a:srgbClr>
            </a:outerShdw>
          </a:effectLst>
        </p:spPr>
      </p:pic>
      <p:sp>
        <p:nvSpPr>
          <p:cNvPr id="32772" name="Subtitle 2"/>
          <p:cNvSpPr txBox="1"/>
          <p:nvPr/>
        </p:nvSpPr>
        <p:spPr bwMode="auto">
          <a:xfrm>
            <a:off x="832864" y="3256745"/>
            <a:ext cx="5072408" cy="111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rPr>
              <a:t>该项目是为凤华医疗设备有限公司定制化设计与研发的医用雾化室整体技术解决方案。通过护士站管理系统，可以方便地进行数据采集，硬件设备阵列管理，患者队列编排，并能通过患者信息智能地调节雾化气流开启时间和流量。 </a:t>
            </a:r>
            <a:endParaRPr lang="zh-CN" altLang="en-US" sz="1400" dirty="0">
              <a:solidFill>
                <a:schemeClr val="bg1">
                  <a:lumMod val="50000"/>
                </a:schemeClr>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832864" y="2640762"/>
            <a:ext cx="3262432" cy="1169551"/>
          </a:xfrm>
          <a:prstGeom prst="rect">
            <a:avLst/>
          </a:prstGeom>
          <a:noFill/>
        </p:spPr>
        <p:txBody>
          <a:bodyPr wrap="none" rtlCol="0">
            <a:spAutoFit/>
          </a:bodyPr>
          <a:lstStyle/>
          <a:p>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凤华医疗雾化室整体技术解决方案</a:t>
            </a:r>
            <a:endParaRPr lang="en-US" altLang="zh-CN" sz="8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成功案例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The successful case</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2517" y="2386356"/>
            <a:ext cx="3040000" cy="1710000"/>
          </a:xfrm>
          <a:prstGeom prst="rect">
            <a:avLst/>
          </a:prstGeom>
          <a:effectLst>
            <a:outerShdw blurRad="215900" dist="88900" dir="5400000" algn="ctr" rotWithShape="0">
              <a:srgbClr val="000000">
                <a:alpha val="16000"/>
              </a:srgbClr>
            </a:outerShdw>
          </a:effectLst>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1744" y="3322467"/>
            <a:ext cx="3040000" cy="1710000"/>
          </a:xfrm>
          <a:prstGeom prst="rect">
            <a:avLst/>
          </a:prstGeom>
          <a:effectLst>
            <a:outerShdw blurRad="215900" dist="88900" dir="5400000" algn="ctr" rotWithShape="0">
              <a:srgbClr val="000000">
                <a:alpha val="16000"/>
              </a:srgbClr>
            </a:outerShdw>
          </a:effectLst>
        </p:spPr>
      </p:pic>
    </p:spTree>
  </p:cSld>
  <p:clrMapOvr>
    <a:masterClrMapping/>
  </p:clrMapOvr>
  <p:transition advClick="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3381032"/>
            <a:ext cx="5072408" cy="60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通过手机</a:t>
            </a:r>
            <a:r>
              <a:rPr lang="en-US" altLang="zh-CN"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APP</a:t>
            </a:r>
            <a:r>
              <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的蓝牙，可以远程控制车载，头枕等设备的开关，转速，加热，定时等操作 </a:t>
            </a:r>
            <a:endParaRPr lang="zh-CN" altLang="en-US" sz="14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832864" y="2640762"/>
            <a:ext cx="2441694" cy="892552"/>
          </a:xfrm>
          <a:prstGeom prst="rect">
            <a:avLst/>
          </a:prstGeom>
          <a:noFill/>
        </p:spPr>
        <p:txBody>
          <a:bodyPr wrap="none" rtlCol="0">
            <a:spAutoFit/>
          </a:bodyPr>
          <a:lstStyle/>
          <a:p>
            <a:r>
              <a:rPr lang="zh-CN" altLang="en-US" sz="16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智能按摩仪技术解决方案</a:t>
            </a:r>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成功案例</a:t>
            </a:r>
            <a:endParaRPr lang="en-US" sz="4800" spc="1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rPr>
              <a:t>The successful case</a:t>
            </a:r>
            <a:endParaRPr lang="en-US" sz="1400" spc="100" dirty="0">
              <a:solidFill>
                <a:schemeClr val="bg1">
                  <a:lumMod val="75000"/>
                </a:schemeClr>
              </a:solidFill>
              <a:latin typeface="微软雅黑" panose="020B0503020204020204" charset="-122"/>
              <a:ea typeface="微软雅黑" panose="020B0503020204020204" charset="-122"/>
              <a:cs typeface="微软雅黑" panose="020B0503020204020204" charset="-122"/>
              <a:sym typeface="Arial" panose="020B0604020202020204" pitchFamily="34" charset="0"/>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303086" y="920406"/>
            <a:ext cx="1467391" cy="2610000"/>
          </a:xfrm>
          <a:prstGeom prst="rect">
            <a:avLst/>
          </a:prstGeom>
          <a:effectLst>
            <a:outerShdw blurRad="127000" dist="88900" dir="5400000" algn="ctr" rotWithShape="0">
              <a:srgbClr val="000000">
                <a:alpha val="16000"/>
              </a:srgbClr>
            </a:outerShdw>
          </a:effectLst>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5528" y="1918516"/>
            <a:ext cx="1467391" cy="2610000"/>
          </a:xfrm>
          <a:prstGeom prst="rect">
            <a:avLst/>
          </a:prstGeom>
          <a:effectLst>
            <a:outerShdw blurRad="127000" dist="88900" dir="5400000" algn="ctr" rotWithShape="0">
              <a:srgbClr val="000000">
                <a:alpha val="16000"/>
              </a:srgbClr>
            </a:outerShdw>
          </a:effectLst>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5020" y="3223516"/>
            <a:ext cx="1467391" cy="2610000"/>
          </a:xfrm>
          <a:prstGeom prst="rect">
            <a:avLst/>
          </a:prstGeom>
          <a:effectLst>
            <a:outerShdw blurRad="127000" dist="88900" dir="5400000" algn="ctr" rotWithShape="0">
              <a:srgbClr val="000000">
                <a:alpha val="16000"/>
              </a:srgbClr>
            </a:outerShdw>
          </a:effectLst>
        </p:spPr>
      </p:pic>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40644" y="1886635"/>
            <a:ext cx="1467391" cy="2610000"/>
          </a:xfrm>
          <a:prstGeom prst="rect">
            <a:avLst/>
          </a:prstGeom>
          <a:effectLst>
            <a:outerShdw blurRad="127000" dist="88900" dir="5400000" algn="ctr" rotWithShape="0">
              <a:srgbClr val="000000">
                <a:alpha val="16000"/>
              </a:srgbClr>
            </a:outerShdw>
          </a:effectLst>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31152" y="3191635"/>
            <a:ext cx="1467391" cy="2610000"/>
          </a:xfrm>
          <a:prstGeom prst="rect">
            <a:avLst/>
          </a:prstGeom>
          <a:effectLst>
            <a:outerShdw blurRad="127000" dist="88900" dir="5400000" algn="ctr" rotWithShape="0">
              <a:srgbClr val="000000">
                <a:alpha val="16000"/>
              </a:srgbClr>
            </a:outerShdw>
          </a:effectLst>
        </p:spPr>
      </p:pic>
    </p:spTree>
  </p:cSld>
  <p:clrMapOvr>
    <a:masterClrMapping/>
  </p:clrMapOvr>
  <p:transition advClick="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idx="1"/>
          </p:nvPr>
        </p:nvSpPr>
        <p:spPr>
          <a:xfrm>
            <a:off x="838200" y="2821552"/>
            <a:ext cx="10515600" cy="1504789"/>
          </a:xfrm>
        </p:spPr>
        <p:txBody>
          <a:bodyPr/>
          <a:lstStyle/>
          <a:p>
            <a:pPr marL="0" lvl="0" indent="0" algn="ctr">
              <a:lnSpc>
                <a:spcPct val="150000"/>
              </a:lnSpc>
              <a:spcBef>
                <a:spcPts val="0"/>
              </a:spcBef>
              <a:buSzTx/>
              <a:buNone/>
            </a:pPr>
            <a:r>
              <a:rPr kumimoji="1" lang="zh-CN" altLang="en-US" dirty="0"/>
              <a:t>还有很多的项目案例因篇幅原因，在此不一一阐述展示。  </a:t>
            </a:r>
            <a:endParaRPr kumimoji="1" lang="en-US" altLang="zh-CN" dirty="0" smtClean="0"/>
          </a:p>
          <a:p>
            <a:pPr marL="0" lvl="0" indent="0" algn="ctr">
              <a:lnSpc>
                <a:spcPct val="150000"/>
              </a:lnSpc>
              <a:spcBef>
                <a:spcPts val="0"/>
              </a:spcBef>
              <a:buSzTx/>
              <a:buNone/>
            </a:pPr>
            <a:r>
              <a:rPr kumimoji="1" lang="zh-CN" altLang="en-US" dirty="0" smtClean="0"/>
              <a:t>期待</a:t>
            </a:r>
            <a:r>
              <a:rPr kumimoji="1" lang="zh-CN" altLang="en-US" dirty="0"/>
              <a:t>有机会和您更进一步的交流与分享。 </a:t>
            </a:r>
            <a:endParaRPr kumimoji="1" lang="zh-CN" altLang="en-US" dirty="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2383</Words>
  <Application>WPS 演示</Application>
  <PresentationFormat>宽屏</PresentationFormat>
  <Paragraphs>191</Paragraphs>
  <Slides>16</Slides>
  <Notes>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16</vt:i4>
      </vt:variant>
    </vt:vector>
  </HeadingPairs>
  <TitlesOfParts>
    <vt:vector size="28" baseType="lpstr">
      <vt:lpstr>Arial</vt:lpstr>
      <vt:lpstr>宋体</vt:lpstr>
      <vt:lpstr>Wingdings</vt:lpstr>
      <vt:lpstr>微软雅黑 Light</vt:lpstr>
      <vt:lpstr>微软雅黑</vt:lpstr>
      <vt:lpstr>Lato Light</vt:lpstr>
      <vt:lpstr>Calibri Light</vt:lpstr>
      <vt:lpstr>Montserrat</vt:lpstr>
      <vt:lpstr>Calibri</vt:lpstr>
      <vt:lpstr>Arial Unicode MS</vt:lpstr>
      <vt:lpstr>Segoe Print</vt:lpstr>
      <vt:lpstr>Office 主题</vt:lpstr>
      <vt:lpstr>麟奇科技(广州)有限责任公司</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Shinelon</dc:creator>
  <cp:lastModifiedBy>Shinelon</cp:lastModifiedBy>
  <cp:revision>177</cp:revision>
  <dcterms:created xsi:type="dcterms:W3CDTF">2017-08-03T09:01:00Z</dcterms:created>
  <dcterms:modified xsi:type="dcterms:W3CDTF">2018-07-24T03:42:09Z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2052-10.1.0.7401</vt:lpwstr>
  </property>
</Properties>
</file>

<file path=docProps/thumbnail.jpeg>
</file>